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60" r:id="rId3"/>
    <p:sldId id="258" r:id="rId4"/>
    <p:sldId id="259" r:id="rId5"/>
    <p:sldId id="264" r:id="rId6"/>
    <p:sldId id="261" r:id="rId7"/>
    <p:sldId id="265" r:id="rId8"/>
    <p:sldId id="262" r:id="rId9"/>
    <p:sldId id="266" r:id="rId10"/>
    <p:sldId id="263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A149-995C-454E-8DF6-F2CCFAA826CA}" type="datetimeFigureOut">
              <a:rPr lang="sr-Latn-CS" smtClean="0"/>
              <a:pPr/>
              <a:t>25.3.2020.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B7C6-6885-4788-A943-7637EBFA34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A149-995C-454E-8DF6-F2CCFAA826CA}" type="datetimeFigureOut">
              <a:rPr lang="sr-Latn-CS" smtClean="0"/>
              <a:pPr/>
              <a:t>25.3.2020.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B7C6-6885-4788-A943-7637EBFA34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A149-995C-454E-8DF6-F2CCFAA826CA}" type="datetimeFigureOut">
              <a:rPr lang="sr-Latn-CS" smtClean="0"/>
              <a:pPr/>
              <a:t>25.3.2020.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B7C6-6885-4788-A943-7637EBFA34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A149-995C-454E-8DF6-F2CCFAA826CA}" type="datetimeFigureOut">
              <a:rPr lang="sr-Latn-CS" smtClean="0"/>
              <a:pPr/>
              <a:t>25.3.2020.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B7C6-6885-4788-A943-7637EBFA34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A149-995C-454E-8DF6-F2CCFAA826CA}" type="datetimeFigureOut">
              <a:rPr lang="sr-Latn-CS" smtClean="0"/>
              <a:pPr/>
              <a:t>25.3.2020.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B7C6-6885-4788-A943-7637EBFA34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A149-995C-454E-8DF6-F2CCFAA826CA}" type="datetimeFigureOut">
              <a:rPr lang="sr-Latn-CS" smtClean="0"/>
              <a:pPr/>
              <a:t>25.3.2020.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B7C6-6885-4788-A943-7637EBFA34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A149-995C-454E-8DF6-F2CCFAA826CA}" type="datetimeFigureOut">
              <a:rPr lang="sr-Latn-CS" smtClean="0"/>
              <a:pPr/>
              <a:t>25.3.2020.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B7C6-6885-4788-A943-7637EBFA34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A149-995C-454E-8DF6-F2CCFAA826CA}" type="datetimeFigureOut">
              <a:rPr lang="sr-Latn-CS" smtClean="0"/>
              <a:pPr/>
              <a:t>25.3.2020.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B7C6-6885-4788-A943-7637EBFA34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A149-995C-454E-8DF6-F2CCFAA826CA}" type="datetimeFigureOut">
              <a:rPr lang="sr-Latn-CS" smtClean="0"/>
              <a:pPr/>
              <a:t>25.3.2020.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B7C6-6885-4788-A943-7637EBFA34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A149-995C-454E-8DF6-F2CCFAA826CA}" type="datetimeFigureOut">
              <a:rPr lang="sr-Latn-CS" smtClean="0"/>
              <a:pPr/>
              <a:t>25.3.2020.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B7C6-6885-4788-A943-7637EBFA34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A149-995C-454E-8DF6-F2CCFAA826CA}" type="datetimeFigureOut">
              <a:rPr lang="sr-Latn-CS" smtClean="0"/>
              <a:pPr/>
              <a:t>25.3.2020.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B7C6-6885-4788-A943-7637EBFA34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6A149-995C-454E-8DF6-F2CCFAA826CA}" type="datetimeFigureOut">
              <a:rPr lang="sr-Latn-CS" smtClean="0"/>
              <a:pPr/>
              <a:t>25.3.2020.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DB7C6-6885-4788-A943-7637EBFA344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4714876" y="609329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C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Učiteljica Maja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1720" y="2060848"/>
            <a:ext cx="52565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dirty="0"/>
              <a:t>PROLJEĆE U ZAVIČAJU</a:t>
            </a:r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id="{DC9C75E8-E544-469A-9552-69C8904DB1D6}"/>
              </a:ext>
            </a:extLst>
          </p:cNvPr>
          <p:cNvSpPr/>
          <p:nvPr/>
        </p:nvSpPr>
        <p:spPr>
          <a:xfrm>
            <a:off x="7884368" y="0"/>
            <a:ext cx="1259632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1196752"/>
            <a:ext cx="7929618" cy="452431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hr-HR" dirty="0"/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Proljeće prema kalendaru počinje </a:t>
            </a:r>
            <a:r>
              <a:rPr lang="hr-HR" sz="5400" b="1" dirty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21. ožujka </a:t>
            </a:r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i traje do </a:t>
            </a:r>
            <a:r>
              <a:rPr lang="hr-HR" sz="5400" b="1" dirty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21. lipnja</a:t>
            </a:r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.</a:t>
            </a: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1B7E6F74-3764-47EE-B1A3-0B924A11CA51}"/>
              </a:ext>
            </a:extLst>
          </p:cNvPr>
          <p:cNvSpPr/>
          <p:nvPr/>
        </p:nvSpPr>
        <p:spPr>
          <a:xfrm>
            <a:off x="7884368" y="0"/>
            <a:ext cx="1259632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37" y="1052736"/>
            <a:ext cx="9144000" cy="535531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hr-HR" dirty="0"/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6" name="Group 1178"/>
          <p:cNvGraphicFramePr>
            <a:graphicFrameLocks noGrp="1"/>
          </p:cNvGraphicFramePr>
          <p:nvPr/>
        </p:nvGraphicFramePr>
        <p:xfrm>
          <a:off x="214282" y="714356"/>
          <a:ext cx="2578100" cy="2196786"/>
        </p:xfrm>
        <a:graphic>
          <a:graphicData uri="http://schemas.openxmlformats.org/drawingml/2006/table">
            <a:tbl>
              <a:tblPr/>
              <a:tblGrid>
                <a:gridCol w="36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0500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OŽUJAK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3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P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U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S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Č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P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S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N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6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7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8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9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13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14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15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16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17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18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19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23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24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25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26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27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28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29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31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Group 1181"/>
          <p:cNvGraphicFramePr>
            <a:graphicFrameLocks noGrp="1"/>
          </p:cNvGraphicFramePr>
          <p:nvPr/>
        </p:nvGraphicFramePr>
        <p:xfrm>
          <a:off x="3071802" y="714356"/>
          <a:ext cx="2578100" cy="1922148"/>
        </p:xfrm>
        <a:graphic>
          <a:graphicData uri="http://schemas.openxmlformats.org/drawingml/2006/table">
            <a:tbl>
              <a:tblPr/>
              <a:tblGrid>
                <a:gridCol w="36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0500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TRAVANJ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3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P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U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S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Č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P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S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N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6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7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8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9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13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14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15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16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17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18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19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23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24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25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26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27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28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29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Group 1184"/>
          <p:cNvGraphicFramePr>
            <a:graphicFrameLocks noGrp="1"/>
          </p:cNvGraphicFramePr>
          <p:nvPr/>
        </p:nvGraphicFramePr>
        <p:xfrm>
          <a:off x="6072198" y="714356"/>
          <a:ext cx="2578100" cy="1922148"/>
        </p:xfrm>
        <a:graphic>
          <a:graphicData uri="http://schemas.openxmlformats.org/drawingml/2006/table">
            <a:tbl>
              <a:tblPr/>
              <a:tblGrid>
                <a:gridCol w="36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0500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SVIBANJ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3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P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U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S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Č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P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S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N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6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7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8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9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13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14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15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16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17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18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19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23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24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25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26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27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28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29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Group 1504"/>
          <p:cNvGraphicFramePr>
            <a:graphicFrameLocks noGrp="1"/>
          </p:cNvGraphicFramePr>
          <p:nvPr/>
        </p:nvGraphicFramePr>
        <p:xfrm>
          <a:off x="3000364" y="3143248"/>
          <a:ext cx="2584450" cy="2196786"/>
        </p:xfrm>
        <a:graphic>
          <a:graphicData uri="http://schemas.openxmlformats.org/drawingml/2006/table">
            <a:tbl>
              <a:tblPr/>
              <a:tblGrid>
                <a:gridCol w="374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0500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LIPANJ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3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P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U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S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Č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P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S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N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6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7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8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9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13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14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15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16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17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18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19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23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24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25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26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27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28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29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Pravokutnik 9">
            <a:extLst>
              <a:ext uri="{FF2B5EF4-FFF2-40B4-BE49-F238E27FC236}">
                <a16:creationId xmlns:a16="http://schemas.microsoft.com/office/drawing/2014/main" id="{B2CC73A9-9EB0-405D-8B97-694A6C8957F9}"/>
              </a:ext>
            </a:extLst>
          </p:cNvPr>
          <p:cNvSpPr/>
          <p:nvPr/>
        </p:nvSpPr>
        <p:spPr>
          <a:xfrm>
            <a:off x="7884368" y="0"/>
            <a:ext cx="1259632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23528" y="548680"/>
            <a:ext cx="7500990" cy="138499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hr-HR" sz="2800" b="1" dirty="0">
                <a:solidFill>
                  <a:schemeClr val="folHlink"/>
                </a:solidFill>
              </a:rPr>
              <a:t>Priroda ima svoj kalendar. </a:t>
            </a:r>
          </a:p>
          <a:p>
            <a:pPr algn="ctr"/>
            <a:r>
              <a:rPr lang="hr-HR" sz="2800" b="1" dirty="0">
                <a:solidFill>
                  <a:schemeClr val="folHlink"/>
                </a:solidFill>
              </a:rPr>
              <a:t>Proljeće u prirodi ne počinje</a:t>
            </a:r>
          </a:p>
          <a:p>
            <a:pPr algn="ctr"/>
            <a:r>
              <a:rPr lang="hr-HR" sz="2800" b="1" dirty="0">
                <a:solidFill>
                  <a:schemeClr val="folHlink"/>
                </a:solidFill>
              </a:rPr>
              <a:t>nadnevkom. Najavljuju ga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55650" y="2060575"/>
            <a:ext cx="6956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4000" b="1">
                <a:solidFill>
                  <a:srgbClr val="D63AD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I J E S N I C I   PROLJEĆA</a:t>
            </a:r>
          </a:p>
        </p:txBody>
      </p:sp>
      <p:pic>
        <p:nvPicPr>
          <p:cNvPr id="5" name="Picture 6" descr="P229048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2997200"/>
            <a:ext cx="4105275" cy="270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632450" y="3779838"/>
            <a:ext cx="15536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3200" dirty="0"/>
              <a:t>visibabe</a:t>
            </a:r>
          </a:p>
        </p:txBody>
      </p:sp>
      <p:sp>
        <p:nvSpPr>
          <p:cNvPr id="7" name="Pravokutnik 6">
            <a:extLst>
              <a:ext uri="{FF2B5EF4-FFF2-40B4-BE49-F238E27FC236}">
                <a16:creationId xmlns:a16="http://schemas.microsoft.com/office/drawing/2014/main" id="{EA426DB5-CC1E-4F33-917D-C71482F4E547}"/>
              </a:ext>
            </a:extLst>
          </p:cNvPr>
          <p:cNvSpPr/>
          <p:nvPr/>
        </p:nvSpPr>
        <p:spPr>
          <a:xfrm>
            <a:off x="7884368" y="0"/>
            <a:ext cx="1259632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980728"/>
            <a:ext cx="8072494" cy="452431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hr-HR" dirty="0"/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" name="Picture 4" descr="P227046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980728"/>
            <a:ext cx="5689600" cy="4552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468336" y="1980860"/>
            <a:ext cx="112883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800" b="1" dirty="0">
                <a:solidFill>
                  <a:schemeClr val="bg1"/>
                </a:solidFill>
              </a:rPr>
              <a:t>jaglaci</a:t>
            </a:r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id="{EBBA1C26-9109-4F3E-8C84-3457F95A9FDD}"/>
              </a:ext>
            </a:extLst>
          </p:cNvPr>
          <p:cNvSpPr/>
          <p:nvPr/>
        </p:nvSpPr>
        <p:spPr>
          <a:xfrm>
            <a:off x="7884368" y="0"/>
            <a:ext cx="1259632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1252848"/>
            <a:ext cx="7488832" cy="452431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hr-HR" dirty="0"/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6" name="Picture 4" descr="P22704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252848"/>
            <a:ext cx="3386084" cy="4514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203663" y="2758014"/>
            <a:ext cx="18934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r-HR" sz="2800" b="1" dirty="0">
                <a:solidFill>
                  <a:schemeClr val="bg1"/>
                </a:solidFill>
              </a:rPr>
              <a:t>drijemovac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203663" y="3510237"/>
            <a:ext cx="220480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r-HR" sz="2800" b="1" dirty="0">
                <a:solidFill>
                  <a:schemeClr val="bg1"/>
                </a:solidFill>
              </a:rPr>
              <a:t>od milja zvan</a:t>
            </a:r>
          </a:p>
          <a:p>
            <a:r>
              <a:rPr lang="hr-HR" sz="2800" b="1" dirty="0">
                <a:solidFill>
                  <a:schemeClr val="bg1"/>
                </a:solidFill>
              </a:rPr>
              <a:t>visidjed</a:t>
            </a:r>
          </a:p>
        </p:txBody>
      </p:sp>
      <p:sp>
        <p:nvSpPr>
          <p:cNvPr id="9" name="Pravokutnik 8">
            <a:extLst>
              <a:ext uri="{FF2B5EF4-FFF2-40B4-BE49-F238E27FC236}">
                <a16:creationId xmlns:a16="http://schemas.microsoft.com/office/drawing/2014/main" id="{2AD6CE8B-74A1-4F22-B280-9141FE31A54F}"/>
              </a:ext>
            </a:extLst>
          </p:cNvPr>
          <p:cNvSpPr/>
          <p:nvPr/>
        </p:nvSpPr>
        <p:spPr>
          <a:xfrm>
            <a:off x="7884368" y="0"/>
            <a:ext cx="1259632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8324" y="845832"/>
            <a:ext cx="8072494" cy="452431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hr-HR" dirty="0"/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7" name="Picture 4" descr="P229046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324" y="845832"/>
            <a:ext cx="3887788" cy="51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498852" y="1131584"/>
            <a:ext cx="13656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800" b="1" dirty="0">
                <a:solidFill>
                  <a:schemeClr val="bg1"/>
                </a:solidFill>
              </a:rPr>
              <a:t>vrba iva</a:t>
            </a:r>
          </a:p>
        </p:txBody>
      </p:sp>
      <p:pic>
        <p:nvPicPr>
          <p:cNvPr id="9" name="Picture 6" descr="P229046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1988840"/>
            <a:ext cx="4248151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5553" y="5540093"/>
            <a:ext cx="34072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800" b="1" dirty="0"/>
              <a:t>djeci znana cica-maca</a:t>
            </a:r>
          </a:p>
        </p:txBody>
      </p:sp>
      <p:sp>
        <p:nvSpPr>
          <p:cNvPr id="11" name="Pravokutnik 10">
            <a:extLst>
              <a:ext uri="{FF2B5EF4-FFF2-40B4-BE49-F238E27FC236}">
                <a16:creationId xmlns:a16="http://schemas.microsoft.com/office/drawing/2014/main" id="{09C9C549-EC8E-42B5-85EB-D8F04BC6A272}"/>
              </a:ext>
            </a:extLst>
          </p:cNvPr>
          <p:cNvSpPr/>
          <p:nvPr/>
        </p:nvSpPr>
        <p:spPr>
          <a:xfrm>
            <a:off x="7884368" y="0"/>
            <a:ext cx="1259632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7" y="1052736"/>
            <a:ext cx="8072494" cy="452431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hr-HR" dirty="0"/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8" name="Picture 4" descr="P229046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052736"/>
            <a:ext cx="6096043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778587" y="2708920"/>
            <a:ext cx="140243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mirisna </a:t>
            </a:r>
          </a:p>
          <a:p>
            <a:pPr>
              <a:defRPr/>
            </a:pPr>
            <a:r>
              <a:rPr lang="hr-H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ljubičica</a:t>
            </a: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5479EA28-7DDF-4F5E-8746-7EFC8744751B}"/>
              </a:ext>
            </a:extLst>
          </p:cNvPr>
          <p:cNvSpPr/>
          <p:nvPr/>
        </p:nvSpPr>
        <p:spPr>
          <a:xfrm>
            <a:off x="7884368" y="0"/>
            <a:ext cx="1259632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5" y="1196752"/>
            <a:ext cx="8072494" cy="452431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hr-HR" dirty="0"/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6" name="Picture 5" descr="P229047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196752"/>
            <a:ext cx="6072231" cy="4554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682651" y="3339892"/>
            <a:ext cx="164628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800" b="1" dirty="0">
                <a:solidFill>
                  <a:schemeClr val="bg1"/>
                </a:solidFill>
              </a:rPr>
              <a:t>potočnice</a:t>
            </a: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746F488E-F022-439F-B3B4-5572018B8881}"/>
              </a:ext>
            </a:extLst>
          </p:cNvPr>
          <p:cNvSpPr/>
          <p:nvPr/>
        </p:nvSpPr>
        <p:spPr>
          <a:xfrm>
            <a:off x="7884368" y="0"/>
            <a:ext cx="1259632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1052736"/>
            <a:ext cx="8072494" cy="452431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hr-HR" dirty="0"/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6" name="Picture 4" descr="P227046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052736"/>
            <a:ext cx="568960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660232" y="2825979"/>
            <a:ext cx="14093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800" b="1" dirty="0">
                <a:solidFill>
                  <a:schemeClr val="bg1"/>
                </a:solidFill>
              </a:rPr>
              <a:t>dren, </a:t>
            </a:r>
          </a:p>
          <a:p>
            <a:r>
              <a:rPr lang="hr-HR" sz="2800" b="1" dirty="0">
                <a:solidFill>
                  <a:schemeClr val="bg1"/>
                </a:solidFill>
              </a:rPr>
              <a:t>drijenak</a:t>
            </a: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0A42126B-B0C2-46A2-B5D4-B968B6086E02}"/>
              </a:ext>
            </a:extLst>
          </p:cNvPr>
          <p:cNvSpPr/>
          <p:nvPr/>
        </p:nvSpPr>
        <p:spPr>
          <a:xfrm>
            <a:off x="7884368" y="0"/>
            <a:ext cx="1259632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3" y="1124744"/>
            <a:ext cx="8072494" cy="452431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hr-HR" dirty="0"/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6" name="Picture 4" descr="P227045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124744"/>
            <a:ext cx="6764591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364119" y="3125291"/>
            <a:ext cx="11228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800" b="1" dirty="0">
                <a:solidFill>
                  <a:schemeClr val="bg1"/>
                </a:solidFill>
              </a:rPr>
              <a:t>lijeska</a:t>
            </a: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C2481544-1748-4F06-A50C-BEA531ECE050}"/>
              </a:ext>
            </a:extLst>
          </p:cNvPr>
          <p:cNvSpPr/>
          <p:nvPr/>
        </p:nvSpPr>
        <p:spPr>
          <a:xfrm>
            <a:off x="7884368" y="0"/>
            <a:ext cx="1259632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692696"/>
            <a:ext cx="7929618" cy="535531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hr-HR" dirty="0"/>
          </a:p>
          <a:p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U proljeće je vrijeme promjenljivo.</a:t>
            </a: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Često se izmjenjuju sunčana, oblačna i kišna razdoblja.</a:t>
            </a:r>
          </a:p>
        </p:txBody>
      </p:sp>
      <p:sp>
        <p:nvSpPr>
          <p:cNvPr id="2" name="Pravokutnik 1">
            <a:extLst>
              <a:ext uri="{FF2B5EF4-FFF2-40B4-BE49-F238E27FC236}">
                <a16:creationId xmlns:a16="http://schemas.microsoft.com/office/drawing/2014/main" id="{AE6F7534-8927-49FA-BAF8-86EA951E7057}"/>
              </a:ext>
            </a:extLst>
          </p:cNvPr>
          <p:cNvSpPr/>
          <p:nvPr/>
        </p:nvSpPr>
        <p:spPr>
          <a:xfrm>
            <a:off x="7884368" y="0"/>
            <a:ext cx="1259632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908720"/>
            <a:ext cx="8501122" cy="507831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52726" y="1531042"/>
            <a:ext cx="8055002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Arial" charset="0"/>
                <a:ea typeface="+mn-ea"/>
                <a:cs typeface="+mn-cs"/>
              </a:rPr>
              <a:t>Sve ove biljke vjesnici su proljeća.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Arial" charset="0"/>
                <a:ea typeface="+mn-ea"/>
                <a:cs typeface="+mn-cs"/>
              </a:rPr>
              <a:t>Sve su zaštićene i trebamo ih čuvati.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Arial" charset="0"/>
                <a:ea typeface="+mn-ea"/>
                <a:cs typeface="+mn-cs"/>
              </a:rPr>
              <a:t>Provodi slobodno vrijeme u prirodi i uživaj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Arial" charset="0"/>
                <a:ea typeface="+mn-ea"/>
                <a:cs typeface="+mn-cs"/>
              </a:rPr>
              <a:t>   u njihovoj ljepoti.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9983C7CF-C31E-4EDF-834B-42AA12506E74}"/>
              </a:ext>
            </a:extLst>
          </p:cNvPr>
          <p:cNvSpPr/>
          <p:nvPr/>
        </p:nvSpPr>
        <p:spPr>
          <a:xfrm>
            <a:off x="7884368" y="0"/>
            <a:ext cx="1259632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980728"/>
            <a:ext cx="7929618" cy="452431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hr-HR" dirty="0"/>
          </a:p>
          <a:p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Dani su sve dulji, </a:t>
            </a:r>
          </a:p>
          <a:p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a noći sve kraće.</a:t>
            </a: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Sve je toplije.</a:t>
            </a: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2CB8A211-342B-433F-AF0C-E8BE3C6A7CA0}"/>
              </a:ext>
            </a:extLst>
          </p:cNvPr>
          <p:cNvSpPr/>
          <p:nvPr/>
        </p:nvSpPr>
        <p:spPr>
          <a:xfrm>
            <a:off x="7884368" y="0"/>
            <a:ext cx="1259632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908720"/>
            <a:ext cx="7929618" cy="507831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Nakon otapanja snijega ljudi kopaju i gnoje zemlju.</a:t>
            </a: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hr-HR" sz="5400" b="1" dirty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Siju</a:t>
            </a:r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sjemenke, </a:t>
            </a:r>
            <a:r>
              <a:rPr lang="hr-HR" sz="5400" b="1" dirty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sade </a:t>
            </a:r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sadnice i </a:t>
            </a:r>
            <a:r>
              <a:rPr lang="hr-HR" sz="5400" b="1" dirty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podrezuju</a:t>
            </a:r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voćke i vinovu lozu.</a:t>
            </a: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96B1B3F0-8BE0-4CC7-896A-73A321F31BF1}"/>
              </a:ext>
            </a:extLst>
          </p:cNvPr>
          <p:cNvSpPr/>
          <p:nvPr/>
        </p:nvSpPr>
        <p:spPr>
          <a:xfrm>
            <a:off x="7884368" y="0"/>
            <a:ext cx="1259632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124744"/>
            <a:ext cx="7929618" cy="42473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Potoci i rijeke bujaju od otopljenoga snijega ili proljetnih kiša. </a:t>
            </a: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53B4E2E8-36D2-4813-9DC5-F941A4AF5CCA}"/>
              </a:ext>
            </a:extLst>
          </p:cNvPr>
          <p:cNvSpPr/>
          <p:nvPr/>
        </p:nvSpPr>
        <p:spPr>
          <a:xfrm>
            <a:off x="7884368" y="0"/>
            <a:ext cx="1259632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to="1.5" calcmode="lin" valueType="num">
                                      <p:cBhvr override="childStyl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196752"/>
            <a:ext cx="7929618" cy="452431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hr-HR" dirty="0"/>
          </a:p>
          <a:p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Biljke </a:t>
            </a:r>
            <a:r>
              <a:rPr lang="hr-HR" sz="5400" b="1" dirty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pupaju</a:t>
            </a:r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.</a:t>
            </a: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Iz tih se pupova razvijaju listovi i cvjetovi, tj.biljke </a:t>
            </a:r>
            <a:r>
              <a:rPr lang="hr-HR" sz="5400" b="1" dirty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listaju</a:t>
            </a:r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i </a:t>
            </a:r>
            <a:r>
              <a:rPr lang="hr-HR" sz="5400" b="1" dirty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cvjetaju</a:t>
            </a:r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.</a:t>
            </a: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0DCFEDD2-FDF1-4EF9-A13B-740F8525FC51}"/>
              </a:ext>
            </a:extLst>
          </p:cNvPr>
          <p:cNvSpPr/>
          <p:nvPr/>
        </p:nvSpPr>
        <p:spPr>
          <a:xfrm>
            <a:off x="7884368" y="0"/>
            <a:ext cx="1259632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692696"/>
            <a:ext cx="7929618" cy="507831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Kada su noći vedre i hladne, na biljkama se hvataju kapi vode.</a:t>
            </a: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To je </a:t>
            </a:r>
            <a:r>
              <a:rPr lang="hr-HR" sz="5400" b="1" dirty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rosa</a:t>
            </a:r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.</a:t>
            </a: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E64CE7A0-1101-4EF0-9A74-E85253B86EF7}"/>
              </a:ext>
            </a:extLst>
          </p:cNvPr>
          <p:cNvSpPr/>
          <p:nvPr/>
        </p:nvSpPr>
        <p:spPr>
          <a:xfrm>
            <a:off x="7884368" y="0"/>
            <a:ext cx="1259632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052736"/>
            <a:ext cx="7929618" cy="507831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Životinje se bude iz zimskog sna, a neke se vraćaju iz toplijih krajeva.</a:t>
            </a: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Mnoge životinje dobivaju mlade.</a:t>
            </a: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58FE2B57-B0E7-406A-A05D-1DA329349320}"/>
              </a:ext>
            </a:extLst>
          </p:cNvPr>
          <p:cNvSpPr/>
          <p:nvPr/>
        </p:nvSpPr>
        <p:spPr>
          <a:xfrm>
            <a:off x="7884368" y="0"/>
            <a:ext cx="1259632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21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1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to="1.5" calcmode="lin" valueType="num">
                                      <p:cBhvr override="childStyl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to="1.5" calcmode="lin" valueType="num">
                                      <p:cBhvr override="childStyl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1052736"/>
            <a:ext cx="7929618" cy="507831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Lastavice i rode vraćaju se u svoja gnijezda.</a:t>
            </a: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3AB05DA9-B7D8-492C-AC05-B23ECC8A4966}"/>
              </a:ext>
            </a:extLst>
          </p:cNvPr>
          <p:cNvSpPr/>
          <p:nvPr/>
        </p:nvSpPr>
        <p:spPr>
          <a:xfrm>
            <a:off x="7884368" y="0"/>
            <a:ext cx="1259632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to="1.5" calcmode="lin" valueType="num">
                                      <p:cBhvr override="childStyl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mph" presetSubtype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404</Words>
  <Application>Microsoft Office PowerPoint</Application>
  <PresentationFormat>Prikaz na zaslonu (4:3)</PresentationFormat>
  <Paragraphs>279</Paragraphs>
  <Slides>20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5" baseType="lpstr">
      <vt:lpstr>Arial</vt:lpstr>
      <vt:lpstr>Calibri</vt:lpstr>
      <vt:lpstr>Century Gothic</vt:lpstr>
      <vt:lpstr>Wingdings</vt:lpstr>
      <vt:lpstr>Office Theme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Ivana Gluhačić</dc:creator>
  <cp:lastModifiedBy>maja.mandic.obrovac@gmail.com</cp:lastModifiedBy>
  <cp:revision>9</cp:revision>
  <dcterms:created xsi:type="dcterms:W3CDTF">2013-02-24T17:16:40Z</dcterms:created>
  <dcterms:modified xsi:type="dcterms:W3CDTF">2020-03-25T20:14:48Z</dcterms:modified>
</cp:coreProperties>
</file>